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EEDCs: Egyptian Electricity Distribution Companies</a:t>
            </a:r>
          </a:p>
          <a:p>
            <a:r>
              <a:rPr lang="de-DE" dirty="0" smtClean="0"/>
              <a:t>EEHC: Egyptian Electricity Holding Company</a:t>
            </a:r>
          </a:p>
          <a:p>
            <a:r>
              <a:rPr lang="de-DE" dirty="0" smtClean="0"/>
              <a:t>GEF : Green Energy Facility</a:t>
            </a:r>
          </a:p>
          <a:p>
            <a:r>
              <a:rPr lang="de-DE" dirty="0" smtClean="0"/>
              <a:t>GTU: Green Tourism Unit</a:t>
            </a:r>
          </a:p>
          <a:p>
            <a:r>
              <a:rPr lang="de-DE" dirty="0" smtClean="0"/>
              <a:t>IDA: Industrial Development Agency</a:t>
            </a:r>
          </a:p>
          <a:p>
            <a:r>
              <a:rPr lang="de-DE" dirty="0" smtClean="0"/>
              <a:t>IPPs: Independant Power Producers</a:t>
            </a:r>
          </a:p>
          <a:p>
            <a:r>
              <a:rPr lang="de-DE" dirty="0" smtClean="0"/>
              <a:t>MoALR: Ministry of Agriculture and Land Reclamation</a:t>
            </a:r>
          </a:p>
          <a:p>
            <a:r>
              <a:rPr lang="de-DE" dirty="0" smtClean="0"/>
              <a:t>MoD: Ministry of Defence</a:t>
            </a:r>
          </a:p>
          <a:p>
            <a:r>
              <a:rPr lang="de-DE" dirty="0" smtClean="0"/>
              <a:t>MoERE: Ministry of Electricity and Renewable Energy</a:t>
            </a:r>
          </a:p>
          <a:p>
            <a:r>
              <a:rPr lang="de-DE" dirty="0" smtClean="0"/>
              <a:t>MoLD: Ministry of Local Development</a:t>
            </a:r>
          </a:p>
          <a:p>
            <a:r>
              <a:rPr lang="de-DE" dirty="0" smtClean="0"/>
              <a:t>MoP: Ministry of Petroleum</a:t>
            </a:r>
          </a:p>
          <a:p>
            <a:r>
              <a:rPr lang="de-DE" dirty="0" smtClean="0"/>
              <a:t>MoT: Ministry of Tourism</a:t>
            </a:r>
          </a:p>
          <a:p>
            <a:r>
              <a:rPr lang="de-DE" dirty="0" smtClean="0"/>
              <a:t>MoWRI: Ministry of Water Resources and Irrigation</a:t>
            </a:r>
          </a:p>
          <a:p>
            <a:r>
              <a:rPr lang="de-DE" dirty="0" smtClean="0"/>
              <a:t>NREA: New and Renewable Energy Authority</a:t>
            </a:r>
          </a:p>
          <a:p>
            <a:r>
              <a:rPr lang="de-DE" dirty="0" smtClean="0"/>
              <a:t>NUCA: New Urban Communities Authority</a:t>
            </a:r>
          </a:p>
          <a:p>
            <a:r>
              <a:rPr lang="de-DE" dirty="0" smtClean="0"/>
              <a:t>NWRC: National Water Research Center</a:t>
            </a:r>
          </a:p>
          <a:p>
            <a:r>
              <a:rPr lang="de-DE" dirty="0" smtClean="0"/>
              <a:t>SEDA: Solar Energy Development Association</a:t>
            </a:r>
          </a:p>
          <a:p>
            <a:r>
              <a:rPr lang="de-DE" dirty="0" smtClean="0"/>
              <a:t>TDA: Tourism Development Authority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9C2A-4B55-43BE-9CAE-1278895BFC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691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27/09/2017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27/09/2017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79512" y="116632"/>
            <a:ext cx="6258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Chart of Stakeholders and Key Players in Solar Pumping &amp; Off-Grid Hybrid Systems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610526" y="918948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03448" y="1630355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071010" y="2412872"/>
            <a:ext cx="2797134" cy="2816328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881357" y="3227883"/>
            <a:ext cx="1194700" cy="1203669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923928" y="4592161"/>
            <a:ext cx="1181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b="1" kern="0" dirty="0" smtClean="0">
                <a:solidFill>
                  <a:srgbClr val="002060"/>
                </a:solidFill>
              </a:rPr>
              <a:t>Primary Players</a:t>
            </a:r>
            <a:endParaRPr lang="de-DE" sz="1200" b="1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59370" y="5445224"/>
            <a:ext cx="15767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Secondary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79512" y="5085184"/>
            <a:ext cx="1874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Regional and International </a:t>
            </a:r>
          </a:p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Co-operation</a:t>
            </a:r>
            <a:endParaRPr lang="en-US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5711121" y="5301208"/>
            <a:ext cx="771625" cy="27344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err="1" smtClean="0">
                <a:solidFill>
                  <a:srgbClr val="000000"/>
                </a:solidFill>
              </a:rPr>
              <a:t>Sekam</a:t>
            </a:r>
            <a:r>
              <a:rPr lang="fr-FR" sz="900" b="1" kern="0" dirty="0" smtClean="0">
                <a:solidFill>
                  <a:srgbClr val="000000"/>
                </a:solidFill>
              </a:rPr>
              <a:t> Co.</a:t>
            </a: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107429" y="2516386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0" kern="0" dirty="0" smtClean="0">
                <a:solidFill>
                  <a:srgbClr val="000000"/>
                </a:solidFill>
              </a:rPr>
              <a:t>Private Players</a:t>
            </a:r>
            <a:endParaRPr lang="en-US" sz="900" b="0" kern="0" dirty="0">
              <a:solidFill>
                <a:srgbClr val="000000"/>
              </a:solidFill>
            </a:endParaRP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107429" y="1918668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rgbClr val="FFFFFF"/>
                </a:solidFill>
              </a:rPr>
              <a:t>Public</a:t>
            </a:r>
            <a:br>
              <a:rPr lang="en-US" sz="900" b="0" kern="0" dirty="0" smtClean="0">
                <a:solidFill>
                  <a:srgbClr val="FFFFFF"/>
                </a:solidFill>
              </a:rPr>
            </a:br>
            <a:r>
              <a:rPr lang="en-US" sz="900" b="0" kern="0" dirty="0" smtClean="0">
                <a:solidFill>
                  <a:srgbClr val="FFFFFF"/>
                </a:solidFill>
              </a:rPr>
              <a:t>Players</a:t>
            </a:r>
          </a:p>
        </p:txBody>
      </p:sp>
      <p:sp>
        <p:nvSpPr>
          <p:cNvPr id="87" name="Rectangle 56"/>
          <p:cNvSpPr>
            <a:spLocks noChangeArrowheads="1"/>
          </p:cNvSpPr>
          <p:nvPr/>
        </p:nvSpPr>
        <p:spPr bwMode="auto">
          <a:xfrm>
            <a:off x="4644008" y="2415495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MoLD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88" name="Rectangle 58"/>
          <p:cNvSpPr>
            <a:spLocks noChangeArrowheads="1"/>
          </p:cNvSpPr>
          <p:nvPr/>
        </p:nvSpPr>
        <p:spPr bwMode="auto">
          <a:xfrm>
            <a:off x="5214894" y="2998727"/>
            <a:ext cx="706438" cy="18376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NUCA</a:t>
            </a:r>
          </a:p>
        </p:txBody>
      </p:sp>
      <p:sp>
        <p:nvSpPr>
          <p:cNvPr id="90" name="Rectangle 54"/>
          <p:cNvSpPr>
            <a:spLocks noChangeArrowheads="1"/>
          </p:cNvSpPr>
          <p:nvPr/>
        </p:nvSpPr>
        <p:spPr bwMode="auto">
          <a:xfrm>
            <a:off x="5610849" y="3549435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GTU</a:t>
            </a:r>
          </a:p>
        </p:txBody>
      </p:sp>
      <p:sp>
        <p:nvSpPr>
          <p:cNvPr id="91" name="Rectangle 55"/>
          <p:cNvSpPr>
            <a:spLocks noChangeArrowheads="1"/>
          </p:cNvSpPr>
          <p:nvPr/>
        </p:nvSpPr>
        <p:spPr bwMode="auto">
          <a:xfrm>
            <a:off x="5436096" y="1948369"/>
            <a:ext cx="706438" cy="2564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MoD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05" name="Rectangle 61"/>
          <p:cNvSpPr>
            <a:spLocks noChangeArrowheads="1"/>
          </p:cNvSpPr>
          <p:nvPr/>
        </p:nvSpPr>
        <p:spPr bwMode="auto">
          <a:xfrm>
            <a:off x="3713163" y="3032331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err="1" smtClean="0">
                <a:solidFill>
                  <a:srgbClr val="FFFFFF"/>
                </a:solidFill>
              </a:rPr>
              <a:t>MoIWR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06" name="Rectangle 65"/>
          <p:cNvSpPr>
            <a:spLocks noChangeArrowheads="1"/>
          </p:cNvSpPr>
          <p:nvPr/>
        </p:nvSpPr>
        <p:spPr bwMode="auto">
          <a:xfrm>
            <a:off x="5506230" y="3254932"/>
            <a:ext cx="642215" cy="23017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7" name="Rectangle 52"/>
          <p:cNvSpPr>
            <a:spLocks noChangeArrowheads="1"/>
          </p:cNvSpPr>
          <p:nvPr/>
        </p:nvSpPr>
        <p:spPr bwMode="auto">
          <a:xfrm>
            <a:off x="5017690" y="2680812"/>
            <a:ext cx="706438" cy="24413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chemeClr val="bg1"/>
                </a:solidFill>
              </a:rPr>
              <a:t>MoERE</a:t>
            </a:r>
            <a:endParaRPr lang="fr-FR" sz="900" b="0" kern="0" dirty="0" smtClean="0">
              <a:solidFill>
                <a:schemeClr val="bg1"/>
              </a:solidFill>
            </a:endParaRPr>
          </a:p>
        </p:txBody>
      </p:sp>
      <p:sp>
        <p:nvSpPr>
          <p:cNvPr id="115" name="Rectangle 73"/>
          <p:cNvSpPr>
            <a:spLocks noChangeArrowheads="1"/>
          </p:cNvSpPr>
          <p:nvPr/>
        </p:nvSpPr>
        <p:spPr bwMode="auto">
          <a:xfrm>
            <a:off x="4932040" y="4077072"/>
            <a:ext cx="864096" cy="27873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err="1" smtClean="0">
                <a:solidFill>
                  <a:srgbClr val="000000"/>
                </a:solidFill>
              </a:rPr>
              <a:t>KarmSolar</a:t>
            </a:r>
            <a:r>
              <a:rPr lang="fr-FR" sz="900" b="1" kern="0" dirty="0" smtClean="0">
                <a:solidFill>
                  <a:srgbClr val="000000"/>
                </a:solidFill>
              </a:rPr>
              <a:t> Co.</a:t>
            </a: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107504" y="2986481"/>
            <a:ext cx="808339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0" kern="0" dirty="0" smtClean="0">
                <a:solidFill>
                  <a:schemeClr val="tx1"/>
                </a:solidFill>
              </a:rPr>
              <a:t>International  Co-operation</a:t>
            </a:r>
            <a:endParaRPr lang="en-US" sz="900" b="0" kern="0" dirty="0">
              <a:solidFill>
                <a:schemeClr val="tx1"/>
              </a:solidFill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164288" y="260648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56"/>
          <p:cNvSpPr>
            <a:spLocks noChangeArrowheads="1"/>
          </p:cNvSpPr>
          <p:nvPr/>
        </p:nvSpPr>
        <p:spPr bwMode="auto">
          <a:xfrm>
            <a:off x="4610443" y="3281913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NREA</a:t>
            </a:r>
          </a:p>
        </p:txBody>
      </p:sp>
      <p:sp>
        <p:nvSpPr>
          <p:cNvPr id="100" name="Rectangle 71"/>
          <p:cNvSpPr>
            <a:spLocks noChangeArrowheads="1"/>
          </p:cNvSpPr>
          <p:nvPr/>
        </p:nvSpPr>
        <p:spPr bwMode="auto">
          <a:xfrm>
            <a:off x="6145624" y="4664964"/>
            <a:ext cx="874648" cy="34821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smtClean="0">
                <a:solidFill>
                  <a:srgbClr val="000000"/>
                </a:solidFill>
              </a:rPr>
              <a:t>Leasing </a:t>
            </a:r>
            <a:r>
              <a:rPr lang="fr-FR" sz="900" b="1" kern="0" dirty="0" err="1" smtClean="0">
                <a:solidFill>
                  <a:srgbClr val="000000"/>
                </a:solidFill>
              </a:rPr>
              <a:t>Companies</a:t>
            </a:r>
            <a:endParaRPr lang="fr-FR" sz="900" b="1" kern="0" dirty="0" smtClean="0">
              <a:solidFill>
                <a:srgbClr val="000000"/>
              </a:solidFill>
            </a:endParaRPr>
          </a:p>
        </p:txBody>
      </p:sp>
      <p:sp>
        <p:nvSpPr>
          <p:cNvPr id="101" name="Rectangle 71"/>
          <p:cNvSpPr>
            <a:spLocks noChangeArrowheads="1"/>
          </p:cNvSpPr>
          <p:nvPr/>
        </p:nvSpPr>
        <p:spPr bwMode="auto">
          <a:xfrm>
            <a:off x="5921411" y="4040286"/>
            <a:ext cx="882837" cy="39682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smtClean="0">
                <a:solidFill>
                  <a:srgbClr val="000000"/>
                </a:solidFill>
              </a:rPr>
              <a:t>Local </a:t>
            </a:r>
            <a:r>
              <a:rPr lang="fr-FR" sz="900" b="1" kern="0" dirty="0" err="1" smtClean="0">
                <a:solidFill>
                  <a:srgbClr val="000000"/>
                </a:solidFill>
              </a:rPr>
              <a:t>Private</a:t>
            </a:r>
            <a:r>
              <a:rPr lang="fr-FR" sz="900" b="1" kern="0" dirty="0" smtClean="0">
                <a:solidFill>
                  <a:srgbClr val="000000"/>
                </a:solidFill>
              </a:rPr>
              <a:t>  Banks</a:t>
            </a:r>
          </a:p>
        </p:txBody>
      </p:sp>
      <p:sp>
        <p:nvSpPr>
          <p:cNvPr id="102" name="Rectangle 61"/>
          <p:cNvSpPr>
            <a:spLocks noChangeArrowheads="1"/>
          </p:cNvSpPr>
          <p:nvPr/>
        </p:nvSpPr>
        <p:spPr bwMode="auto">
          <a:xfrm>
            <a:off x="3851920" y="2672291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MoALR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45" name="Rectangle 69"/>
          <p:cNvSpPr>
            <a:spLocks noChangeArrowheads="1"/>
          </p:cNvSpPr>
          <p:nvPr/>
        </p:nvSpPr>
        <p:spPr bwMode="auto">
          <a:xfrm>
            <a:off x="2411760" y="5456893"/>
            <a:ext cx="129630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/>
              <a:t>International Financial </a:t>
            </a:r>
            <a:r>
              <a:rPr lang="fr-FR" sz="900" kern="0" dirty="0" smtClean="0"/>
              <a:t>Institutions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53" name="Rectangle 69"/>
          <p:cNvSpPr>
            <a:spLocks noChangeArrowheads="1"/>
          </p:cNvSpPr>
          <p:nvPr/>
        </p:nvSpPr>
        <p:spPr bwMode="auto">
          <a:xfrm>
            <a:off x="2843808" y="3800158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UNDP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54" name="Rectangle 69"/>
          <p:cNvSpPr>
            <a:spLocks noChangeArrowheads="1"/>
          </p:cNvSpPr>
          <p:nvPr/>
        </p:nvSpPr>
        <p:spPr bwMode="auto">
          <a:xfrm>
            <a:off x="2118537" y="4238699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GEF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0" name="Rectangle 69"/>
          <p:cNvSpPr>
            <a:spLocks noChangeArrowheads="1"/>
          </p:cNvSpPr>
          <p:nvPr/>
        </p:nvSpPr>
        <p:spPr bwMode="auto">
          <a:xfrm>
            <a:off x="2411760" y="4869160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USAID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1" name="Rectangle 69"/>
          <p:cNvSpPr>
            <a:spLocks noChangeArrowheads="1"/>
          </p:cNvSpPr>
          <p:nvPr/>
        </p:nvSpPr>
        <p:spPr bwMode="auto">
          <a:xfrm>
            <a:off x="3707415" y="3944174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GIZ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1763199" y="3645024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EBRD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68" name="Rectangle 69"/>
          <p:cNvSpPr>
            <a:spLocks noChangeArrowheads="1"/>
          </p:cNvSpPr>
          <p:nvPr/>
        </p:nvSpPr>
        <p:spPr bwMode="auto">
          <a:xfrm>
            <a:off x="2987824" y="4448230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err="1" smtClean="0"/>
              <a:t>AfDB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80" name="Rectangle 65"/>
          <p:cNvSpPr>
            <a:spLocks noChangeArrowheads="1"/>
          </p:cNvSpPr>
          <p:nvPr/>
        </p:nvSpPr>
        <p:spPr bwMode="auto">
          <a:xfrm>
            <a:off x="4905552" y="3514309"/>
            <a:ext cx="642215" cy="23017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TDA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57" name="Rectangle 52"/>
          <p:cNvSpPr>
            <a:spLocks noChangeArrowheads="1"/>
          </p:cNvSpPr>
          <p:nvPr/>
        </p:nvSpPr>
        <p:spPr bwMode="auto">
          <a:xfrm>
            <a:off x="4139952" y="1672700"/>
            <a:ext cx="706438" cy="24413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chemeClr val="bg1"/>
                </a:solidFill>
              </a:rPr>
              <a:t>EgyptERA</a:t>
            </a:r>
            <a:endParaRPr lang="fr-FR" sz="900" b="0" kern="0" dirty="0" smtClean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17733" y="3751519"/>
            <a:ext cx="3067815" cy="25354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98534" y="2058978"/>
            <a:ext cx="2205191" cy="17015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Rectangle 71"/>
          <p:cNvSpPr>
            <a:spLocks noChangeArrowheads="1"/>
          </p:cNvSpPr>
          <p:nvPr/>
        </p:nvSpPr>
        <p:spPr bwMode="auto">
          <a:xfrm>
            <a:off x="5050399" y="4797152"/>
            <a:ext cx="874648" cy="19581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smtClean="0">
                <a:solidFill>
                  <a:srgbClr val="000000"/>
                </a:solidFill>
              </a:rPr>
              <a:t>SEDA</a:t>
            </a: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4481762" y="3789040"/>
            <a:ext cx="18230" cy="312985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Rectangle 52"/>
          <p:cNvSpPr>
            <a:spLocks noChangeArrowheads="1"/>
          </p:cNvSpPr>
          <p:nvPr/>
        </p:nvSpPr>
        <p:spPr bwMode="auto">
          <a:xfrm>
            <a:off x="3327686" y="1961696"/>
            <a:ext cx="858838" cy="44503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chemeClr val="bg1"/>
                </a:solidFill>
              </a:rPr>
              <a:t>Local Public Banks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749453" y="1484784"/>
            <a:ext cx="24368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Policy Making  and Public Agencies</a:t>
            </a:r>
            <a:endParaRPr lang="en-US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037485" y="5456257"/>
            <a:ext cx="10583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Private Sector</a:t>
            </a:r>
          </a:p>
        </p:txBody>
      </p:sp>
      <p:sp>
        <p:nvSpPr>
          <p:cNvPr id="82" name="Rectangle 71"/>
          <p:cNvSpPr>
            <a:spLocks noChangeArrowheads="1"/>
          </p:cNvSpPr>
          <p:nvPr/>
        </p:nvSpPr>
        <p:spPr bwMode="auto">
          <a:xfrm>
            <a:off x="4644008" y="5963866"/>
            <a:ext cx="771625" cy="27344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err="1" smtClean="0">
                <a:solidFill>
                  <a:srgbClr val="000000"/>
                </a:solidFill>
              </a:rPr>
              <a:t>Onera</a:t>
            </a:r>
            <a:endParaRPr lang="fr-FR" sz="900" b="1" kern="0" dirty="0" smtClean="0">
              <a:solidFill>
                <a:srgbClr val="000000"/>
              </a:solidFill>
            </a:endParaRPr>
          </a:p>
        </p:txBody>
      </p:sp>
      <p:sp>
        <p:nvSpPr>
          <p:cNvPr id="83" name="Rectangle 71"/>
          <p:cNvSpPr>
            <a:spLocks noChangeArrowheads="1"/>
          </p:cNvSpPr>
          <p:nvPr/>
        </p:nvSpPr>
        <p:spPr bwMode="auto">
          <a:xfrm>
            <a:off x="5580112" y="5805264"/>
            <a:ext cx="771625" cy="411902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</a:rPr>
              <a:t>Other PV Companies</a:t>
            </a:r>
          </a:p>
        </p:txBody>
      </p:sp>
      <p:sp>
        <p:nvSpPr>
          <p:cNvPr id="84" name="Rectangle 52"/>
          <p:cNvSpPr>
            <a:spLocks noChangeArrowheads="1"/>
          </p:cNvSpPr>
          <p:nvPr/>
        </p:nvSpPr>
        <p:spPr bwMode="auto">
          <a:xfrm>
            <a:off x="3497138" y="1262265"/>
            <a:ext cx="858838" cy="22251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chemeClr val="bg1"/>
                </a:solidFill>
              </a:rPr>
              <a:t>IDA</a:t>
            </a:r>
          </a:p>
        </p:txBody>
      </p:sp>
      <p:sp>
        <p:nvSpPr>
          <p:cNvPr id="85" name="Rectangle 52"/>
          <p:cNvSpPr>
            <a:spLocks noChangeArrowheads="1"/>
          </p:cNvSpPr>
          <p:nvPr/>
        </p:nvSpPr>
        <p:spPr bwMode="auto">
          <a:xfrm>
            <a:off x="5868144" y="2335890"/>
            <a:ext cx="1152128" cy="44503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chemeClr val="bg1"/>
                </a:solidFill>
              </a:rPr>
              <a:t>Academia and Research Centers</a:t>
            </a:r>
          </a:p>
        </p:txBody>
      </p:sp>
      <p:sp>
        <p:nvSpPr>
          <p:cNvPr id="86" name="Rectangle 69"/>
          <p:cNvSpPr>
            <a:spLocks noChangeArrowheads="1"/>
          </p:cNvSpPr>
          <p:nvPr/>
        </p:nvSpPr>
        <p:spPr bwMode="auto">
          <a:xfrm>
            <a:off x="2483768" y="3152086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RCREEE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89" name="Rectangle 71"/>
          <p:cNvSpPr>
            <a:spLocks noChangeArrowheads="1"/>
          </p:cNvSpPr>
          <p:nvPr/>
        </p:nvSpPr>
        <p:spPr bwMode="auto">
          <a:xfrm>
            <a:off x="4865210" y="5249411"/>
            <a:ext cx="642894" cy="20684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kern="0" dirty="0" err="1" smtClean="0">
                <a:solidFill>
                  <a:srgbClr val="000000"/>
                </a:solidFill>
              </a:rPr>
              <a:t>IPPs</a:t>
            </a:r>
            <a:endParaRPr lang="fr-FR" sz="900" b="1" kern="0" dirty="0" smtClean="0">
              <a:solidFill>
                <a:srgbClr val="000000"/>
              </a:solidFill>
            </a:endParaRPr>
          </a:p>
        </p:txBody>
      </p:sp>
      <p:sp>
        <p:nvSpPr>
          <p:cNvPr id="92" name="Rectangle 54"/>
          <p:cNvSpPr>
            <a:spLocks noChangeArrowheads="1"/>
          </p:cNvSpPr>
          <p:nvPr/>
        </p:nvSpPr>
        <p:spPr bwMode="auto">
          <a:xfrm>
            <a:off x="6408982" y="3140968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EEHC</a:t>
            </a:r>
          </a:p>
        </p:txBody>
      </p:sp>
      <p:sp>
        <p:nvSpPr>
          <p:cNvPr id="93" name="Rectangle 54"/>
          <p:cNvSpPr>
            <a:spLocks noChangeArrowheads="1"/>
          </p:cNvSpPr>
          <p:nvPr/>
        </p:nvSpPr>
        <p:spPr bwMode="auto">
          <a:xfrm>
            <a:off x="6588224" y="3495219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EEDCs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94" name="Rectangle 54"/>
          <p:cNvSpPr>
            <a:spLocks noChangeArrowheads="1"/>
          </p:cNvSpPr>
          <p:nvPr/>
        </p:nvSpPr>
        <p:spPr bwMode="auto">
          <a:xfrm>
            <a:off x="2555776" y="1700808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MoP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109251" y="3605986"/>
            <a:ext cx="914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b="1" kern="0" dirty="0" smtClean="0">
                <a:solidFill>
                  <a:schemeClr val="bg1"/>
                </a:solidFill>
              </a:rPr>
              <a:t>Key Players</a:t>
            </a:r>
            <a:endParaRPr lang="de-DE" sz="1200" b="1" kern="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020705" y="6309320"/>
            <a:ext cx="1199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Other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1447288" cy="47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Rectangle 52"/>
          <p:cNvSpPr>
            <a:spLocks noChangeArrowheads="1"/>
          </p:cNvSpPr>
          <p:nvPr/>
        </p:nvSpPr>
        <p:spPr bwMode="auto">
          <a:xfrm>
            <a:off x="5009306" y="1628800"/>
            <a:ext cx="858838" cy="22251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chemeClr val="bg1"/>
                </a:solidFill>
              </a:rPr>
              <a:t>NWRC</a:t>
            </a:r>
          </a:p>
        </p:txBody>
      </p:sp>
      <p:sp>
        <p:nvSpPr>
          <p:cNvPr id="59" name="Rectangle 69"/>
          <p:cNvSpPr>
            <a:spLocks noChangeArrowheads="1"/>
          </p:cNvSpPr>
          <p:nvPr/>
        </p:nvSpPr>
        <p:spPr bwMode="auto">
          <a:xfrm>
            <a:off x="2195736" y="2648030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FAO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72" name="Rectangle 69"/>
          <p:cNvSpPr>
            <a:spLocks noChangeArrowheads="1"/>
          </p:cNvSpPr>
          <p:nvPr/>
        </p:nvSpPr>
        <p:spPr bwMode="auto">
          <a:xfrm>
            <a:off x="1763688" y="3080078"/>
            <a:ext cx="576553" cy="2769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 smtClean="0"/>
              <a:t>ILO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49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000" y="666008"/>
            <a:ext cx="7776000" cy="5859336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EEDCs: Egyptian Electricity Distribution Companies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EEHC: Egyptian Electricity Holding Company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FAO: Food and Agriculture Organization of the United Nations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GEF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Green Energy Facility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GTU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Green Tourism Unit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IDA: Industrial Development Agency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ILO: International Labour Organization of the United Nations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IPPs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Independant Power Producers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MoALR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Ministry of Agriculture and Land Reclamation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MoD: Ministry of Defence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MoERE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Ministry of Electricity and Renewable Energy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MoLD: Ministry of Local Development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MoP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Ministry of Petroleum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Ministry of Tourism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MoWRI: Ministry of Water Resources and Irrigation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NREA: New and Renewable Energy Authority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NUCA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New Urban Communities Authority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NWRC: National Water Research Center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Solar Energy Development Association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TDA: Tourism Development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Authority</a:t>
            </a:r>
          </a:p>
        </p:txBody>
      </p:sp>
    </p:spTree>
    <p:extLst>
      <p:ext uri="{BB962C8B-B14F-4D97-AF65-F5344CB8AC3E}">
        <p14:creationId xmlns:p14="http://schemas.microsoft.com/office/powerpoint/2010/main" val="4030468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326</Words>
  <Application>Microsoft Office PowerPoint</Application>
  <PresentationFormat>On-screen Show (4:3)</PresentationFormat>
  <Paragraphs>90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Larissa</vt:lpstr>
      <vt:lpstr>PowerPoint Presentation</vt:lpstr>
      <vt:lpstr>PowerPoint Presentation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Inass</cp:lastModifiedBy>
  <cp:revision>48</cp:revision>
  <dcterms:created xsi:type="dcterms:W3CDTF">2016-05-14T11:53:35Z</dcterms:created>
  <dcterms:modified xsi:type="dcterms:W3CDTF">2017-09-27T14:32:19Z</dcterms:modified>
</cp:coreProperties>
</file>